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8" r:id="rId3"/>
    <p:sldId id="269" r:id="rId4"/>
    <p:sldId id="287" r:id="rId5"/>
    <p:sldId id="289" r:id="rId6"/>
    <p:sldId id="288" r:id="rId7"/>
    <p:sldId id="290" r:id="rId8"/>
    <p:sldId id="294" r:id="rId9"/>
    <p:sldId id="291" r:id="rId10"/>
    <p:sldId id="292" r:id="rId11"/>
    <p:sldId id="300" r:id="rId12"/>
    <p:sldId id="301" r:id="rId13"/>
    <p:sldId id="293" r:id="rId14"/>
    <p:sldId id="295" r:id="rId15"/>
    <p:sldId id="299" r:id="rId16"/>
    <p:sldId id="302" r:id="rId17"/>
    <p:sldId id="297" r:id="rId18"/>
    <p:sldId id="303" r:id="rId19"/>
    <p:sldId id="286" r:id="rId20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0099FF"/>
    <a:srgbClr val="0066F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50" d="100"/>
          <a:sy n="50" d="100"/>
        </p:scale>
        <p:origin x="-1818" y="-396"/>
      </p:cViewPr>
      <p:guideLst>
        <p:guide orient="horz" pos="2215"/>
        <p:guide pos="28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61600" cy="73761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D62C-EFC9-41BA-A8A3-E6FA52A799D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E9FFB-245A-422A-BACD-8CA6543A9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ChangeArrowheads="1"/>
          </p:cNvSpPr>
          <p:nvPr/>
        </p:nvSpPr>
        <p:spPr bwMode="auto">
          <a:xfrm>
            <a:off x="3530600" y="4292600"/>
            <a:ext cx="49672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000">
              <a:solidFill>
                <a:srgbClr val="0070C0"/>
              </a:solidFill>
              <a:latin typeface="Avenir LT 65 Medium" pitchFamily="2" charset="0"/>
              <a:sym typeface="Avenir LT 65 Medium" pitchFamily="2" charset="0"/>
            </a:endParaRPr>
          </a:p>
        </p:txBody>
      </p:sp>
      <p:sp>
        <p:nvSpPr>
          <p:cNvPr id="3075" name="Straight Connector 11"/>
          <p:cNvSpPr>
            <a:spLocks noChangeShapeType="1"/>
          </p:cNvSpPr>
          <p:nvPr/>
        </p:nvSpPr>
        <p:spPr bwMode="auto">
          <a:xfrm flipH="1">
            <a:off x="3851670" y="5517957"/>
            <a:ext cx="4789488" cy="1588"/>
          </a:xfrm>
          <a:prstGeom prst="line">
            <a:avLst/>
          </a:prstGeom>
          <a:noFill/>
          <a:ln w="19050" cmpd="sng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14925"/>
            <a:ext cx="889398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2924175"/>
            <a:ext cx="594042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9" name="Subtitle 2"/>
          <p:cNvSpPr>
            <a:spLocks noChangeArrowheads="1"/>
          </p:cNvSpPr>
          <p:nvPr/>
        </p:nvSpPr>
        <p:spPr bwMode="auto">
          <a:xfrm>
            <a:off x="898317" y="1295400"/>
            <a:ext cx="6626433" cy="90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BAHAN MATA ACARA RAPAT UMUM PEMEGANG SAHAM TAHUNAN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2018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sym typeface="Calibri" pitchFamily="34" charset="0"/>
              </a:rPr>
              <a:t>PT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sym typeface="Calibri" pitchFamily="34" charset="0"/>
              </a:rPr>
              <a:t>. TUNAS RIDEAN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  <a:sym typeface="Calibri" pitchFamily="34" charset="0"/>
              </a:rPr>
              <a:t>Tbk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AvenirNext LT Pro Bold" pitchFamily="2" charset="0"/>
                <a:sym typeface="Calibri" pitchFamily="34" charset="0"/>
              </a:rPr>
              <a:t/>
            </a:r>
            <a:b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AvenirNext LT Pro Bold" pitchFamily="2" charset="0"/>
                <a:sym typeface="Calibri" pitchFamily="34" charset="0"/>
              </a:rPr>
            </a:br>
            <a:r>
              <a:rPr lang="en-US" sz="2400" b="1" i="1" dirty="0">
                <a:solidFill>
                  <a:srgbClr val="0070C0"/>
                </a:solidFill>
                <a:latin typeface="AvenirNext LT Pro Bold" pitchFamily="2" charset="0"/>
                <a:sym typeface="Calibri" pitchFamily="34" charset="0"/>
              </a:rPr>
              <a:t/>
            </a:r>
            <a:br>
              <a:rPr lang="en-US" sz="2400" b="1" i="1" dirty="0">
                <a:solidFill>
                  <a:srgbClr val="0070C0"/>
                </a:solidFill>
                <a:latin typeface="AvenirNext LT Pro Bold" pitchFamily="2" charset="0"/>
                <a:sym typeface="Calibri" pitchFamily="34" charset="0"/>
              </a:rPr>
            </a:br>
            <a:r>
              <a:rPr lang="en-US" sz="2400" b="1" i="1" dirty="0">
                <a:solidFill>
                  <a:srgbClr val="0070C0"/>
                </a:solidFill>
                <a:latin typeface="Bookman Old Style" pitchFamily="18" charset="0"/>
                <a:sym typeface="Calibri" pitchFamily="34" charset="0"/>
              </a:rPr>
              <a:t/>
            </a:r>
            <a:br>
              <a:rPr lang="en-US" sz="2400" b="1" i="1" dirty="0">
                <a:solidFill>
                  <a:srgbClr val="0070C0"/>
                </a:solidFill>
                <a:latin typeface="Bookman Old Style" pitchFamily="18" charset="0"/>
                <a:sym typeface="Calibri" pitchFamily="34" charset="0"/>
              </a:rPr>
            </a:br>
            <a:r>
              <a:rPr lang="en-US" sz="2400" b="1" i="1" dirty="0">
                <a:solidFill>
                  <a:srgbClr val="0070C0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n-US" sz="2400" b="1" i="1" dirty="0">
                <a:solidFill>
                  <a:srgbClr val="0070C0"/>
                </a:solidFill>
                <a:latin typeface="Calibri" pitchFamily="34" charset="0"/>
                <a:sym typeface="Calibri" pitchFamily="34" charset="0"/>
              </a:rPr>
            </a:br>
            <a:endParaRPr lang="en-US" sz="2400" b="1" dirty="0">
              <a:solidFill>
                <a:srgbClr val="0070C0"/>
              </a:solidFill>
              <a:latin typeface="AvenirNext LT Pro Bold" pitchFamily="2" charset="0"/>
              <a:sym typeface="Calibri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1258481" y="2924769"/>
            <a:ext cx="6122805" cy="1969893"/>
          </a:xfrm>
          <a:prstGeom prst="flowChartAlternateProcess">
            <a:avLst/>
          </a:prstGeom>
          <a:ln/>
          <a:effectLst>
            <a:outerShdw blurRad="50800" dist="38100" dir="16200000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 smtClean="0"/>
              <a:t>Hari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Tanggal</a:t>
            </a:r>
            <a:r>
              <a:rPr lang="en-US" sz="1600" b="1" dirty="0"/>
              <a:t>	</a:t>
            </a:r>
            <a:r>
              <a:rPr lang="en-US" sz="1600" b="1" dirty="0" smtClean="0"/>
              <a:t>: </a:t>
            </a:r>
            <a:r>
              <a:rPr lang="en-US" sz="1600" b="1" dirty="0" err="1" smtClean="0"/>
              <a:t>Selasa</a:t>
            </a:r>
            <a:r>
              <a:rPr lang="en-US" sz="1600" b="1" dirty="0" smtClean="0"/>
              <a:t> 07 Mei  2019</a:t>
            </a:r>
          </a:p>
          <a:p>
            <a:r>
              <a:rPr lang="en-US" sz="1600" b="1" dirty="0" err="1" smtClean="0"/>
              <a:t>Waktui</a:t>
            </a:r>
            <a:r>
              <a:rPr lang="en-US" sz="1600" b="1" dirty="0" smtClean="0"/>
              <a:t>		: 13:30 s./</a:t>
            </a:r>
            <a:r>
              <a:rPr lang="en-US" sz="1600" b="1" dirty="0" err="1" smtClean="0"/>
              <a:t>dSelesai</a:t>
            </a:r>
            <a:endParaRPr lang="en-US" sz="1600" b="1" dirty="0" smtClean="0"/>
          </a:p>
          <a:p>
            <a:r>
              <a:rPr lang="en-US" sz="1600" b="1" dirty="0" err="1" smtClean="0"/>
              <a:t>Tempat</a:t>
            </a:r>
            <a:r>
              <a:rPr lang="en-US" sz="1600" b="1" dirty="0" smtClean="0"/>
              <a:t> 		:  </a:t>
            </a:r>
            <a:r>
              <a:rPr lang="en-US" sz="1600" b="1" dirty="0"/>
              <a:t>Ball Room Hotel Mandarin, </a:t>
            </a:r>
          </a:p>
          <a:p>
            <a:r>
              <a:rPr lang="en-US" sz="1600" b="1" dirty="0"/>
              <a:t> 	</a:t>
            </a:r>
            <a:r>
              <a:rPr lang="en-US" sz="1600" b="1" dirty="0" smtClean="0"/>
              <a:t>	   </a:t>
            </a:r>
            <a:r>
              <a:rPr lang="en-US" sz="1600" b="1" dirty="0" err="1" smtClean="0"/>
              <a:t>Diponegoro</a:t>
            </a:r>
            <a:r>
              <a:rPr lang="en-US" sz="1600" b="1" dirty="0" smtClean="0"/>
              <a:t> </a:t>
            </a:r>
            <a:r>
              <a:rPr lang="en-US" sz="1600" b="1" dirty="0"/>
              <a:t>Room  </a:t>
            </a:r>
          </a:p>
          <a:p>
            <a:r>
              <a:rPr lang="en-US" sz="1600" b="1" dirty="0"/>
              <a:t> 		 </a:t>
            </a:r>
            <a:r>
              <a:rPr lang="en-US" sz="1600" b="1" dirty="0" smtClean="0"/>
              <a:t>  Jl</a:t>
            </a:r>
            <a:r>
              <a:rPr lang="en-US" sz="1600" b="1" dirty="0"/>
              <a:t>. MH </a:t>
            </a:r>
            <a:r>
              <a:rPr lang="en-US" sz="1600" b="1" dirty="0" err="1"/>
              <a:t>Thamrin</a:t>
            </a:r>
            <a:r>
              <a:rPr lang="en-US" sz="1600" b="1" dirty="0"/>
              <a:t> </a:t>
            </a:r>
            <a:r>
              <a:rPr lang="en-US" sz="1600" b="1" dirty="0" smtClean="0"/>
              <a:t>Jakarta </a:t>
            </a:r>
            <a:r>
              <a:rPr lang="en-US" sz="1600" b="1" dirty="0"/>
              <a:t>10350	</a:t>
            </a:r>
          </a:p>
          <a:p>
            <a:endParaRPr lang="en-US" sz="1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826285" y="1988340"/>
            <a:ext cx="763549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DASAR HUKUM :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just" eaLnBrk="1" hangingPunct="1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Berdasarkan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pada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ketentuan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Anggaran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Dasar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Perseroan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Peraturan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Otoritas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Jasa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Keuangan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Nomor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 10/POJK.04/2017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tentang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Perubahan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Atas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 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Peraturan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Otoritas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Jasa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Keuangan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Nomor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32/POJK.04/2014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tentang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Rencana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Penyelenggaraan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Rapat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Umum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Pemegang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Saham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Perusahaan Terbuka ("POJK 10/2017"),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dalam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RUPS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Tahunan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ditetapkan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akuntan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publik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untuk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mengaudit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buku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Perseroan yang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sedang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berjalan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oleh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karena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itu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Perseroan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mengajukan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agenda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atas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dalam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rapat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.</a:t>
            </a:r>
          </a:p>
          <a:p>
            <a:pPr algn="just" eaLnBrk="1" hangingPunct="1"/>
            <a:endParaRPr lang="en-US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4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538152" y="2420538"/>
            <a:ext cx="833755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sym typeface="MS PGothic" pitchFamily="34" charset="-128"/>
              </a:rPr>
              <a:t>Perubahan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sym typeface="MS PGothic" pitchFamily="34" charset="-128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sym typeface="MS PGothic" pitchFamily="34" charset="-128"/>
              </a:rPr>
              <a:t>Anggaran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sym typeface="MS PGothic" pitchFamily="34" charset="-128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sym typeface="MS PGothic" pitchFamily="34" charset="-128"/>
              </a:rPr>
              <a:t>Dasar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sym typeface="MS PGothic" pitchFamily="34" charset="-128"/>
              </a:rPr>
              <a:t> Perseroan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sym typeface="MS PGothic" pitchFamily="34" charset="-128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5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6284" y="1268010"/>
            <a:ext cx="777956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pPr algn="just"/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Sesuai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dengan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Peraturan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Pemerintah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Nomor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 24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Tahun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2018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tentang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Pelayanan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Perizinan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Berusaha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Terintegrasi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Secara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Elektronik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(“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PP 24/2018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”)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Maksud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tujuan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sebuah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perseroan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terbatas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(“PT”),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umumnya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dicantumkan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Pasal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3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Akta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Pendirian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Perusahaan.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Pasal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3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ayat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(1)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Akta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Pendirian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Perusahaan.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Pasal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3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ayat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(2),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maksud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tujuan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terebut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diuraikan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sesuai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dengan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deskripsi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bidang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usaha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KBLI 2017.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Jika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maksud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tujuan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Akta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Pendirian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Perusahaan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tersebut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belum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sesuai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dengan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KBLI 2017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atau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diisi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dengan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KBLI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sebelum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2017,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maka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harus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disesuaikan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waktu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1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tahun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sebagaimana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ketentuan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Pengumuman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Bersama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atas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5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22053" y="2348505"/>
            <a:ext cx="8337550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Perubahan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Susunan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Dewan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Komisaris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Direksi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Perseroan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+mn-lt"/>
              <a:sym typeface="MS PGothic" pitchFamily="34" charset="-12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6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82218" y="1988340"/>
            <a:ext cx="76354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Pasal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26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jo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Pasal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3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Peraturan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Otoritas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Jasa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Keuangan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No.33/POJK.04/2014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tanggal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8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Desember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2014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tentang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Direksi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Emiten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atau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Perusahaan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Publik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65138"/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Anggota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Direksi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atau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diangkat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diberhentikan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RUPS”</a:t>
            </a:r>
          </a:p>
          <a:p>
            <a:pPr marL="465138"/>
            <a:endParaRPr lang="en-US" sz="20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938"/>
            <a:r>
              <a:rPr lang="en-US" sz="2000" b="1" i="1" dirty="0" smtClean="0">
                <a:solidFill>
                  <a:schemeClr val="tx2">
                    <a:lumMod val="75000"/>
                  </a:schemeClr>
                </a:solidFill>
              </a:rPr>
              <a:t>2.  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Pasal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14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Anggaran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Dasar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Perseroan (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marL="465138">
              <a:buFont typeface="Arial" pitchFamily="34" charset="0"/>
              <a:buChar char="•"/>
            </a:pP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Ayat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2 </a:t>
            </a:r>
          </a:p>
          <a:p>
            <a:pPr marL="465138"/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“Yang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diangkat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sebagai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anggota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adalah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orang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perseorangan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memperhatikan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pengalaman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serta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persyaratan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berdasarkan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peraturan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perundang-undangan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.”</a:t>
            </a:r>
          </a:p>
          <a:p>
            <a:pPr marL="465138"/>
            <a:endParaRPr lang="en-US" sz="20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6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119" y="2132406"/>
            <a:ext cx="821176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Ayat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3 </a:t>
            </a: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Anggaran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Dasar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Perseroan</a:t>
            </a:r>
          </a:p>
          <a:p>
            <a:pPr marL="342900" indent="-342900" algn="just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(a)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Pemenuhan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persyaratan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sebagaimana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dimaksud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ayat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2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pasal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ini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dibuktikan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surat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pernyataan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ditandatangani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calon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anggota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surat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tersebut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wajib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diteliti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didokumentasikan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Perseroan.</a:t>
            </a:r>
          </a:p>
          <a:p>
            <a:pPr marL="342900" indent="-342900" algn="just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(b) Perseroan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wajib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menyelenggarakan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Rapart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Umum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melakukan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penggantian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anggota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tidak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memenuhi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persyaratan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sebagaimana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dimaksud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dalam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ayat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2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Pasal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ini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marL="342900" indent="-342900" algn="just"/>
            <a:endParaRPr lang="en-US" b="1" i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Ayat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4 </a:t>
            </a: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Anggaran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Dasar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Perseroan</a:t>
            </a:r>
          </a:p>
          <a:p>
            <a:pPr marL="342900" indent="-342900" algn="just"/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algn="just"/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Anggota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diangkat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Rapat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Umum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Pemegang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saham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masing-masing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jangka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waktu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sampai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ditutupnya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Rapat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Umum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Pemegang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saham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Tahuna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yang ke-4 (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empat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)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setelah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pengangkatan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anggota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tersebut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, ….”</a:t>
            </a:r>
          </a:p>
          <a:p>
            <a:pPr marL="342900" indent="-342900" algn="just"/>
            <a:endParaRPr lang="en-US" b="1" i="1" dirty="0" smtClean="0"/>
          </a:p>
          <a:p>
            <a:pPr marL="342900" indent="-342900" algn="just"/>
            <a:endParaRPr lang="en-US" b="1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759" y="259548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8452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6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6119" y="2132406"/>
            <a:ext cx="821176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en-US" b="1" i="1" dirty="0" smtClean="0"/>
              <a:t>3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Pasal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 11 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Ayat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 (4) 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Anggaran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Dasar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 Perseroan (</a:t>
            </a:r>
            <a:r>
              <a:rPr lang="en-US" b="1" i="1" dirty="0" err="1" smtClean="0">
                <a:solidFill>
                  <a:schemeClr val="tx2">
                    <a:lumMod val="50000"/>
                  </a:schemeClr>
                </a:solidFill>
              </a:rPr>
              <a:t>Direksi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342900" indent="-342900" algn="just"/>
            <a:endParaRPr lang="en-US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Anggota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Direksi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diangkat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oleh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Rapat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Umum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Pemegang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saham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masing-masing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untuk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jangka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waktu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sampai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ditutupnya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Rapat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Umum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Pemegang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Saham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Tahunan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yang ke-3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setelah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pengangkatan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anggota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Direksi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dimaksud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dengan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tidak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mengurangi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hak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Rapat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Uum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Pemegang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shaam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untuk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memberhentikan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Anggota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Direksi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tersebut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sewaktu-waktu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setelah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anggota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Direksi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tersebut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diberi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kesempatan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untuk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membela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diri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Kecuali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yang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bersangkutan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tidak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berkebratan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atas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pemberhentian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tersebut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342900" indent="-342900" algn="just"/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Pemberhentian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demikian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berlaku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sejak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penutupan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Rapat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yang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memutuskan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pemberhentiannya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ditentukan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lain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oleh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Rapat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Umum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Pemegang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Saham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342900" indent="-342900" algn="just"/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/>
            <a:endParaRPr lang="en-US" dirty="0" smtClean="0"/>
          </a:p>
          <a:p>
            <a:pPr marL="342900" indent="-342900" algn="just"/>
            <a:endParaRPr lang="en-US" b="1" i="1" dirty="0" smtClean="0"/>
          </a:p>
          <a:p>
            <a:pPr marL="342900" indent="-342900" algn="just"/>
            <a:endParaRPr lang="en-US" b="1" i="1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2053" y="763779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6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26285" y="2551837"/>
            <a:ext cx="78515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Pemberian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Persetujuan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Kuasa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kepada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Direksi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Perseroan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untuk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Menjaminkan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Perusahaan (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Corporate Guarantee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mengalihkan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atau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menjadikan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jaminan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utang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seluruh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atau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sebagian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besar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kekayaan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Perseroan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94086" y="835812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7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6285" y="2551837"/>
            <a:ext cx="78515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Untuk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memenuhi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ketentuan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undang-undang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Perseroan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Terbatas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nomor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40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Tahun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2007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serta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untuk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mengantisipasi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perkembangan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kegiatan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Perseroan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dikemudian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hari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dimana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memungkinkan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Perseroan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memerlukan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pendanaan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melalui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bank,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institusi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keuangan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atau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pihak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lain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ataupun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pihak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lain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dimana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diperlukan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jaminan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hutang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seluruh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atau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sebagian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besar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kekayaan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Perseroan. </a:t>
            </a:r>
          </a:p>
          <a:p>
            <a:pPr algn="just"/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94086" y="835812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7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14925"/>
            <a:ext cx="3132138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0" y="2924175"/>
            <a:ext cx="594042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413" name="Subtitle 2"/>
          <p:cNvSpPr>
            <a:spLocks noChangeArrowheads="1"/>
          </p:cNvSpPr>
          <p:nvPr/>
        </p:nvSpPr>
        <p:spPr bwMode="auto">
          <a:xfrm>
            <a:off x="1371600" y="1628775"/>
            <a:ext cx="61531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endParaRPr lang="en-US" sz="4000" b="1" i="1" dirty="0">
              <a:solidFill>
                <a:srgbClr val="0070C0"/>
              </a:solidFill>
              <a:latin typeface="+mn-lt"/>
              <a:sym typeface="Calibri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US" sz="4000" b="1" dirty="0" smtClean="0">
              <a:solidFill>
                <a:srgbClr val="0070C0"/>
              </a:solidFill>
              <a:latin typeface="+mn-lt"/>
              <a:sym typeface="Calibri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sz="4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Terima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Kasih</a:t>
            </a:r>
            <a:r>
              <a:rPr lang="en-US" sz="4000" b="1" dirty="0">
                <a:solidFill>
                  <a:srgbClr val="0070C0"/>
                </a:solidFill>
                <a:latin typeface="+mn-lt"/>
                <a:sym typeface="Calibri" pitchFamily="34" charset="0"/>
              </a:rPr>
              <a:t/>
            </a:r>
            <a:br>
              <a:rPr lang="en-US" sz="4000" b="1" dirty="0">
                <a:solidFill>
                  <a:srgbClr val="0070C0"/>
                </a:solidFill>
                <a:latin typeface="+mn-lt"/>
                <a:sym typeface="Calibri" pitchFamily="34" charset="0"/>
              </a:rPr>
            </a:br>
            <a:r>
              <a:rPr lang="en-US" sz="4000" b="1" dirty="0">
                <a:solidFill>
                  <a:srgbClr val="0070C0"/>
                </a:solidFill>
                <a:latin typeface="+mn-lt"/>
                <a:sym typeface="Calibri" pitchFamily="34" charset="0"/>
              </a:rPr>
              <a:t/>
            </a:r>
            <a:br>
              <a:rPr lang="en-US" sz="4000" b="1" dirty="0">
                <a:solidFill>
                  <a:srgbClr val="0070C0"/>
                </a:solidFill>
                <a:latin typeface="+mn-lt"/>
                <a:sym typeface="Calibri" pitchFamily="34" charset="0"/>
              </a:rPr>
            </a:br>
            <a:endParaRPr lang="en-US" sz="4000" b="1" dirty="0">
              <a:solidFill>
                <a:srgbClr val="0070C0"/>
              </a:solidFill>
              <a:latin typeface="+mn-lt"/>
              <a:sym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22053" y="717966"/>
          <a:ext cx="8499894" cy="572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083"/>
                <a:gridCol w="7881811"/>
              </a:tblGrid>
              <a:tr h="391333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NO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MATA ACARA RAPAT UMUM PEMEGANG</a:t>
                      </a:r>
                      <a:r>
                        <a:rPr lang="en-US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SAHAM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7632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1" hangingPunct="1"/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Persetujuan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Laporan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Tahunan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Pengesahan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Laporan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Keuangan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Konsolidasian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Perseroan,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Persetujuan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Laporan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Tugas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Pengawasan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Dewan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Komisaris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untuk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tahun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buku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yang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berakhir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pada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tanggal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31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Desember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2018.</a:t>
                      </a:r>
                    </a:p>
                  </a:txBody>
                  <a:tcPr/>
                </a:tc>
              </a:tr>
              <a:tr h="60247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2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1" hangingPunct="1"/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Persetujuan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penggunaan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laba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bersih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Perseroan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untuk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tahun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buku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yang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berakhir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pada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tanggal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31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Desember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2018</a:t>
                      </a:r>
                    </a:p>
                  </a:txBody>
                  <a:tcPr/>
                </a:tc>
              </a:tr>
              <a:tr h="63506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3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1" hangingPunct="1"/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Penentuan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honorarium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tunjangan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lainnya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Dewan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Komisaris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dan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Direksi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 Perseroan</a:t>
                      </a:r>
                      <a:endParaRPr lang="en-US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33381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4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1" hangingPunct="1"/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Penetapan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Kantor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Akuntan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Publik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untuk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mengaudit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Laporan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Keuangan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Perseroan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untuk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tahun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buku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yang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berakhir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pada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tanggal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31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Desember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2019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dan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pemberian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wewenang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kepada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Dewan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Komisaris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Perseroan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untuk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menunjuk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Akuntan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Publik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dan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menetapkan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honorarium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serta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persyaratan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lain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penunjukan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tersebut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.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8616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5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MS PGothic" pitchFamily="34" charset="-128"/>
                        </a:rPr>
                        <a:t>Perubahan</a:t>
                      </a:r>
                      <a:r>
                        <a:rPr lang="en-US" sz="18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MS PGothic" pitchFamily="34" charset="-128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MS PGothic" pitchFamily="34" charset="-128"/>
                        </a:rPr>
                        <a:t>Anggaran</a:t>
                      </a:r>
                      <a:r>
                        <a:rPr lang="en-US" sz="18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MS PGothic" pitchFamily="34" charset="-128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MS PGothic" pitchFamily="34" charset="-128"/>
                        </a:rPr>
                        <a:t>Dasar</a:t>
                      </a:r>
                      <a:r>
                        <a:rPr lang="en-US" sz="18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MS PGothic" pitchFamily="34" charset="-128"/>
                        </a:rPr>
                        <a:t> Perseroan</a:t>
                      </a:r>
                      <a:endParaRPr lang="en-US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sym typeface="MS PGothic" pitchFamily="34" charset="-128"/>
                      </a:endParaRPr>
                    </a:p>
                  </a:txBody>
                  <a:tcPr/>
                </a:tc>
              </a:tr>
              <a:tr h="34426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6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 algn="just" eaLnBrk="1" hangingPunct="1"/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Pengangkatan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kembali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Susunan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Dewan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  </a:t>
                      </a:r>
                      <a:r>
                        <a:rPr lang="en-US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Direksi</a:t>
                      </a:r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sym typeface="Calibri" pitchFamily="34" charset="0"/>
                        </a:rPr>
                        <a:t> Perseroan</a:t>
                      </a:r>
                    </a:p>
                  </a:txBody>
                  <a:tcPr/>
                </a:tc>
              </a:tr>
              <a:tr h="860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7</a:t>
                      </a:r>
                      <a:endParaRPr lang="en-US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eaLnBrk="1" hangingPunct="1"/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Pemberian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Persetujuan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Kuasa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Direksi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Perseroan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Menjaminkan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Perusahaan (</a:t>
                      </a:r>
                      <a:r>
                        <a:rPr lang="en-US" sz="18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Corporate Guarantee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mengalihkan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jaminan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utang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seluruh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sebagian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kekayaan</a:t>
                      </a:r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Perseroan.</a:t>
                      </a:r>
                      <a:endParaRPr lang="en-US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sym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Content Placeholder 3"/>
          <p:cNvSpPr>
            <a:spLocks noChangeArrowheads="1"/>
          </p:cNvSpPr>
          <p:nvPr/>
        </p:nvSpPr>
        <p:spPr bwMode="auto">
          <a:xfrm>
            <a:off x="7956550" y="6638925"/>
            <a:ext cx="4318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100">
                <a:solidFill>
                  <a:schemeClr val="bg1"/>
                </a:solidFill>
                <a:latin typeface="Avenir 85 Heavy" pitchFamily="2" charset="0"/>
                <a:sym typeface="Avenir 85 Heavy" pitchFamily="2" charset="0"/>
              </a:rPr>
              <a:t>3</a:t>
            </a:r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0351" y="2348506"/>
            <a:ext cx="78515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Persetujuan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Laporan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Tahunan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Pengesahan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Laporan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Keuangan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Konsolidasian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Perseroan,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Persetujuan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Laporan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Tugas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Pengawasan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Dewan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Komisaris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tahun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buku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berakhir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tanggal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31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Desember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2018.</a:t>
            </a:r>
          </a:p>
          <a:p>
            <a:pPr algn="just" eaLnBrk="1" hangingPunct="1"/>
            <a:endParaRPr lang="en-US" sz="2400" dirty="0">
              <a:solidFill>
                <a:srgbClr val="558ED5"/>
              </a:solidFill>
              <a:latin typeface="+mn-lt"/>
            </a:endParaRPr>
          </a:p>
          <a:p>
            <a:pPr algn="just" eaLnBrk="1" hangingPunct="1"/>
            <a:endParaRPr lang="en-US" sz="2400" dirty="0" smtClean="0">
              <a:solidFill>
                <a:srgbClr val="558ED5"/>
              </a:solidFill>
              <a:latin typeface="+mn-lt"/>
            </a:endParaRPr>
          </a:p>
          <a:p>
            <a:pPr algn="just" eaLnBrk="1" hangingPunct="1"/>
            <a:endParaRPr lang="en-US" sz="2400" dirty="0">
              <a:solidFill>
                <a:srgbClr val="558ED5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6120" y="1988340"/>
            <a:ext cx="82117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DASAR HUKUM: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Pasal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69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ayat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(1) UU No. 40 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Tahun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2007 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tentang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 Perseroan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Terbatas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+mn-lt"/>
              <a:sym typeface="Calibri" pitchFamily="34" charset="0"/>
            </a:endParaRPr>
          </a:p>
          <a:p>
            <a:pPr algn="just" eaLnBrk="1" hangingPunct="1"/>
            <a:endParaRPr lang="en-US" b="1" dirty="0" smtClean="0">
              <a:solidFill>
                <a:schemeClr val="tx2">
                  <a:lumMod val="75000"/>
                </a:schemeClr>
              </a:solidFill>
              <a:latin typeface="+mn-lt"/>
              <a:sym typeface="Calibri" pitchFamily="34" charset="0"/>
            </a:endParaRPr>
          </a:p>
          <a:p>
            <a:pPr algn="just" eaLnBrk="1" hangingPunct="1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Persetujuan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laporan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tahunan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termasuk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pengesahan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laporan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keuangan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serta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laporan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tugas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pengawasan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dilakukan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oleh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RUPS.</a:t>
            </a:r>
          </a:p>
          <a:p>
            <a:pPr algn="just" eaLnBrk="1" hangingPunct="1"/>
            <a:endParaRPr lang="en-US" dirty="0" smtClean="0">
              <a:solidFill>
                <a:schemeClr val="tx2">
                  <a:lumMod val="75000"/>
                </a:schemeClr>
              </a:solidFill>
              <a:latin typeface="+mn-lt"/>
              <a:sym typeface="Calibri" pitchFamily="34" charset="0"/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Pasal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66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ayat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2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huruf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(e) UU No. 40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tahun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2007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tentang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Perseroan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Terbatas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+mn-lt"/>
              <a:sym typeface="Calibri" pitchFamily="34" charset="0"/>
            </a:endParaRPr>
          </a:p>
          <a:p>
            <a:pPr algn="just" eaLnBrk="1" hangingPunct="1"/>
            <a:endParaRPr lang="en-US" dirty="0" smtClean="0">
              <a:solidFill>
                <a:schemeClr val="tx2">
                  <a:lumMod val="75000"/>
                </a:schemeClr>
              </a:solidFill>
              <a:latin typeface="+mn-lt"/>
              <a:sym typeface="Calibri" pitchFamily="34" charset="0"/>
            </a:endParaRPr>
          </a:p>
          <a:p>
            <a:pPr algn="just" eaLnBrk="1" hangingPunct="1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Persetujuan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Laporan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Tugas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Pengawasan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mensyaratkan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Laporan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Tugas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Pengawasan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sebagai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bagian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dari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Laporan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Tahunan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yang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akan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dimintakan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persetujuan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dalam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Rapat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Umum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Pemegang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Saham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 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MS PGothic" pitchFamily="34" charset="-128"/>
              </a:rPr>
              <a:t>Tahunan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+mn-lt"/>
              <a:sym typeface="MS PGothic" pitchFamily="34" charset="-128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1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70351" y="2348506"/>
            <a:ext cx="78515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Persetujuan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penggunaan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laba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bersih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Perseroan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tahun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buku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berakhir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tanggal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31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Desember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2018</a:t>
            </a:r>
          </a:p>
          <a:p>
            <a:pPr algn="just" eaLnBrk="1" hangingPunct="1"/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algn="just" eaLnBrk="1" hangingPunct="1"/>
            <a:endParaRPr lang="en-US" sz="2800" dirty="0" smtClean="0">
              <a:solidFill>
                <a:srgbClr val="558ED5"/>
              </a:solidFill>
              <a:latin typeface="+mn-lt"/>
            </a:endParaRPr>
          </a:p>
          <a:p>
            <a:pPr algn="just" eaLnBrk="1" hangingPunct="1"/>
            <a:endParaRPr lang="en-US" sz="2800" dirty="0">
              <a:solidFill>
                <a:srgbClr val="558ED5"/>
              </a:solidFill>
              <a:latin typeface="+mn-lt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2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3338" y="2132406"/>
            <a:ext cx="9004300" cy="2862322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8113" indent="-138113" eaLnBrk="1" hangingPunct="1"/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DASAR HUKUM:</a:t>
            </a:r>
          </a:p>
          <a:p>
            <a:pPr marL="138113" indent="-138113" eaLnBrk="1" hangingPunct="1"/>
            <a:endParaRPr lang="en-US" b="1" dirty="0">
              <a:solidFill>
                <a:schemeClr val="tx2">
                  <a:lumMod val="75000"/>
                </a:schemeClr>
              </a:solidFill>
              <a:latin typeface="Avenir LT Std 55 Roman" charset="0"/>
              <a:sym typeface="Calibri" pitchFamily="34" charset="0"/>
            </a:endParaRPr>
          </a:p>
          <a:p>
            <a:pPr marL="138113" indent="-138113" eaLnBrk="1" hangingPunct="1"/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Pasal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71 UU Perseroan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Terbatas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No.40 Tahun2007</a:t>
            </a:r>
          </a:p>
          <a:p>
            <a:pPr marL="138113" indent="-138113" algn="just" eaLnBrk="1" hangingPunct="1">
              <a:buFont typeface="Arial" pitchFamily="34" charset="0"/>
              <a:buChar char="•"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Penggunaan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laba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bersih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termasuk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penentuan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jumlah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penyisihan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untuk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cadangan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sebagaimana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dimaksud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dalam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Pasal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70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ayat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(1)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diputuskan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oleh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RUPS.</a:t>
            </a:r>
          </a:p>
          <a:p>
            <a:pPr marL="138113" indent="-138113" algn="just" eaLnBrk="1" hangingPunct="1">
              <a:buFont typeface="Arial" pitchFamily="34" charset="0"/>
              <a:buChar char="•"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Seluruh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laba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bersih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setelah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dikurangi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penyisihan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untuk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cadangan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sebagaimana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dimaksud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dalam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Pasal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70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ayat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(1)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dibagi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kepada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pemegang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saham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sebagai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dividen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kecuali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ditentukan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lain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dalam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RUPS.</a:t>
            </a:r>
          </a:p>
          <a:p>
            <a:pPr marL="138113" indent="-138113" algn="just" eaLnBrk="1" hangingPunct="1">
              <a:buFont typeface="Arial" pitchFamily="34" charset="0"/>
              <a:buChar char="•"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Dividen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sebagaimana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dimaksud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pada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ayat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(2)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hanya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boleh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dibagikan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apabila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Perseroan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mempunyai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saldo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laba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positif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LT Std 55 Roman" charset="0"/>
                <a:sym typeface="Calibri" pitchFamily="34" charset="0"/>
              </a:rPr>
              <a:t>.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2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114416" y="2564604"/>
            <a:ext cx="6775450" cy="1384995"/>
          </a:xfrm>
          <a:prstGeom prst="rect">
            <a:avLst/>
          </a:prstGeom>
          <a:solidFill>
            <a:schemeClr val="bg1"/>
          </a:solidFill>
          <a:ln w="12700" cmpd="sng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Penentuan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honorarium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tunjangan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lainnya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Dewan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Komisaris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Direksi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Perseroan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3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94085" y="1916307"/>
            <a:ext cx="842786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DASAR HUKUM: </a:t>
            </a:r>
          </a:p>
          <a:p>
            <a:pPr marL="392113" indent="-182563" algn="just" eaLnBrk="1" hangingPunct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1.Undang-Undang No.40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Tahun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2007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tentang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Perseroan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Terbatas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+mn-lt"/>
              <a:sym typeface="Calibri" pitchFamily="34" charset="0"/>
            </a:endParaRPr>
          </a:p>
          <a:p>
            <a:pPr marL="392113" indent="-182563" algn="just" eaLnBrk="1" hangingPunct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a. Pasal96</a:t>
            </a:r>
          </a:p>
          <a:p>
            <a:pPr marL="392113" indent="-182563" algn="just" eaLnBrk="1" hangingPunct="1">
              <a:buFontTx/>
              <a:buAutoNum type="arabicParenR"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Ketentuan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tentang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besarnya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gaji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tunjangan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anggota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Direksi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ditetapkan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berdasarkan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keputusan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RUPS.</a:t>
            </a:r>
          </a:p>
          <a:p>
            <a:pPr marL="392113" indent="-182563" algn="just" eaLnBrk="1" hangingPunct="1">
              <a:buFontTx/>
              <a:buChar char="•"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Kewenangan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RUPS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sebagaimana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dimaksud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pada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ayat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(1),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dapat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dilimpahkan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kepada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.</a:t>
            </a:r>
          </a:p>
          <a:p>
            <a:pPr marL="392113" indent="-182563" algn="just" eaLnBrk="1" hangingPunct="1">
              <a:buFontTx/>
              <a:buChar char="•"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Dalam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hal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kewenangan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RUPS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dilimpahkan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kepada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sebagaimana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dimaksud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pada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ayat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(2),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besar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nya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gaji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tunjangan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sebagaimana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dimaksud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pada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ayat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(1)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ditetapkan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berdasarkan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keputusan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rapat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. </a:t>
            </a:r>
          </a:p>
          <a:p>
            <a:pPr marL="392113" indent="-182563" algn="just" eaLnBrk="1" hangingPunct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Pasal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113</a:t>
            </a:r>
          </a:p>
          <a:p>
            <a:pPr marL="392113" indent="-182563" algn="just" eaLnBrk="1" hangingPunct="1"/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	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Ketentuan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tentang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besarnya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gaji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atau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honorarium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tunjangan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bagi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anggota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Dewan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Komisaris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ditetapkan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oleh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Calibri" pitchFamily="34" charset="0"/>
              </a:rPr>
              <a:t> RUPS.</a:t>
            </a:r>
          </a:p>
          <a:p>
            <a:pPr algn="ctr" eaLnBrk="1" hangingPunct="1"/>
            <a:endParaRPr lang="en-US" sz="1600" b="1" dirty="0">
              <a:solidFill>
                <a:srgbClr val="558ED5"/>
              </a:solidFill>
              <a:latin typeface="+mn-lt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3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7575" y="476250"/>
            <a:ext cx="25717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14925"/>
            <a:ext cx="9144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38152" y="2420538"/>
            <a:ext cx="83375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Penetapan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Kantor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Akuntan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Publik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untuk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mengaudit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Laporan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Keuangan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Perseroan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untuk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tahun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buku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yang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berakhir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pada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tanggal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31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Desember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2019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pemberian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wewenang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kepada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Dewan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Komisaris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Perseroan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untuk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menunjuk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Akuntan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Publik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dan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menetapkan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honorarium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serta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persyaratan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lain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penunjukan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tersebut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020" y="475647"/>
            <a:ext cx="363700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MATA ACARA RUPS </a:t>
            </a:r>
            <a:r>
              <a:rPr lang="en-US" sz="2400" b="1" dirty="0" smtClean="0">
                <a:solidFill>
                  <a:schemeClr val="bg1"/>
                </a:solidFill>
              </a:rPr>
              <a:t> 4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157256273</TotalTime>
  <Pages>0</Pages>
  <Words>923</Words>
  <Characters>0</Characters>
  <Application>Microsoft Office PowerPoint</Application>
  <DocSecurity>0</DocSecurity>
  <PresentationFormat>On-screen Show (4:3)</PresentationFormat>
  <Lines>0</Lines>
  <Paragraphs>101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PERSENTATION TITLE</dc:title>
  <dc:creator>Tunas</dc:creator>
  <cp:lastModifiedBy>elizabeth.marianna</cp:lastModifiedBy>
  <cp:revision>176</cp:revision>
  <cp:lastPrinted>1899-12-30T00:00:00Z</cp:lastPrinted>
  <dcterms:created xsi:type="dcterms:W3CDTF">2017-08-29T04:23:00Z</dcterms:created>
  <dcterms:modified xsi:type="dcterms:W3CDTF">2019-04-15T03:20:21Z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1033-8.1.0.3010</vt:lpwstr>
  </property>
</Properties>
</file>